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 id="2147483660" r:id="rId5"/>
    <p:sldMasterId id="2147483666" r:id="rId6"/>
  </p:sldMasterIdLst>
  <p:notesMasterIdLst>
    <p:notesMasterId r:id="rId18"/>
  </p:notesMasterIdLst>
  <p:sldIdLst>
    <p:sldId id="481" r:id="rId7"/>
    <p:sldId id="420" r:id="rId8"/>
    <p:sldId id="411" r:id="rId9"/>
    <p:sldId id="529" r:id="rId10"/>
    <p:sldId id="553" r:id="rId11"/>
    <p:sldId id="556" r:id="rId12"/>
    <p:sldId id="581" r:id="rId13"/>
    <p:sldId id="557" r:id="rId14"/>
    <p:sldId id="558" r:id="rId15"/>
    <p:sldId id="511" r:id="rId16"/>
    <p:sldId id="408" r:id="rId17"/>
  </p:sldIdLst>
  <p:sldSz cx="11525250" cy="6483350"/>
  <p:notesSz cx="6797675" cy="9926638"/>
  <p:custDataLst>
    <p:tags r:id="rId19"/>
  </p:custDataLst>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userDrawn="1">
          <p15:clr>
            <a:srgbClr val="A4A3A4"/>
          </p15:clr>
        </p15:guide>
        <p15:guide id="2" pos="36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1D53"/>
    <a:srgbClr val="ED3232"/>
    <a:srgbClr val="FF0000"/>
    <a:srgbClr val="7030A0"/>
    <a:srgbClr val="864CBF"/>
    <a:srgbClr val="EDEDEF"/>
    <a:srgbClr val="BDBDBD"/>
    <a:srgbClr val="E6E5EA"/>
    <a:srgbClr val="B9B9B9"/>
    <a:srgbClr val="4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913" autoAdjust="0"/>
  </p:normalViewPr>
  <p:slideViewPr>
    <p:cSldViewPr snapToGrid="0">
      <p:cViewPr varScale="1">
        <p:scale>
          <a:sx n="87" d="100"/>
          <a:sy n="87" d="100"/>
        </p:scale>
        <p:origin x="1344" y="60"/>
      </p:cViewPr>
      <p:guideLst>
        <p:guide orient="horz" pos="2042"/>
        <p:guide pos="3631"/>
      </p:guideLst>
    </p:cSldViewPr>
  </p:slideViewPr>
  <p:notesTextViewPr>
    <p:cViewPr>
      <p:scale>
        <a:sx n="1" d="1"/>
        <a:sy n="1" d="1"/>
      </p:scale>
      <p:origin x="0" y="0"/>
    </p:cViewPr>
  </p:notesTextViewPr>
  <p:sorterViewPr>
    <p:cViewPr>
      <p:scale>
        <a:sx n="100" d="100"/>
        <a:sy n="100" d="100"/>
      </p:scale>
      <p:origin x="0" y="-1338"/>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1"/>
            <a:ext cx="2945659" cy="498056"/>
          </a:xfrm>
          <a:prstGeom prst="rect">
            <a:avLst/>
          </a:prstGeom>
        </p:spPr>
        <p:txBody>
          <a:bodyPr vert="horz" lIns="91440" tIns="45720" rIns="91440" bIns="45720" rtlCol="0"/>
          <a:lstStyle>
            <a:lvl1pPr algn="r">
              <a:defRPr sz="1200"/>
            </a:lvl1pPr>
          </a:lstStyle>
          <a:p>
            <a:fld id="{459CB1BA-9A3B-4586-A3C4-B864D5F9D8AD}" type="datetimeFigureOut">
              <a:rPr lang="en-GB" smtClean="0"/>
              <a:t>13/09/2023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478C33-C2FE-4FFA-8357-569338ACE5E1}" type="slidenum">
              <a:rPr lang="en-GB" smtClean="0"/>
              <a:t>‹#›</a:t>
            </a:fld>
            <a:endParaRPr lang="en-GB"/>
          </a:p>
        </p:txBody>
      </p:sp>
    </p:spTree>
    <p:extLst>
      <p:ext uri="{BB962C8B-B14F-4D97-AF65-F5344CB8AC3E}">
        <p14:creationId xmlns:p14="http://schemas.microsoft.com/office/powerpoint/2010/main" val="3038620661"/>
      </p:ext>
    </p:extLst>
  </p:cSld>
  <p:clrMap bg1="lt1" tx1="dk1" bg2="lt2" tx2="dk2" accent1="accent1" accent2="accent2" accent3="accent3" accent4="accent4" accent5="accent5" accent6="accent6" hlink="hlink" folHlink="folHlink"/>
  <p:notesStyle>
    <a:lvl1pPr marL="0" algn="l" defTabSz="914400" rtl="0" eaLnBrk="1" latinLnBrk="0" hangingPunct="1">
      <a:defRPr sz="1000" kern="1200" baseline="0">
        <a:solidFill>
          <a:schemeClr val="tx1"/>
        </a:solidFill>
        <a:latin typeface="+mn-lt"/>
        <a:ea typeface="+mn-ea"/>
        <a:cs typeface="+mn-cs"/>
      </a:defRPr>
    </a:lvl1pPr>
    <a:lvl2pPr marL="457200" algn="l" defTabSz="914400" rtl="0" eaLnBrk="1" latinLnBrk="0" hangingPunct="1">
      <a:defRPr sz="1000" kern="1200" baseline="0">
        <a:solidFill>
          <a:schemeClr val="tx1"/>
        </a:solidFill>
        <a:latin typeface="+mn-lt"/>
        <a:ea typeface="+mn-ea"/>
        <a:cs typeface="+mn-cs"/>
      </a:defRPr>
    </a:lvl2pPr>
    <a:lvl3pPr marL="914400" algn="l" defTabSz="914400" rtl="0" eaLnBrk="1" latinLnBrk="0" hangingPunct="1">
      <a:defRPr sz="1000" kern="1200" baseline="0">
        <a:solidFill>
          <a:schemeClr val="tx1"/>
        </a:solidFill>
        <a:latin typeface="+mn-lt"/>
        <a:ea typeface="+mn-ea"/>
        <a:cs typeface="+mn-cs"/>
      </a:defRPr>
    </a:lvl3pPr>
    <a:lvl4pPr marL="1371600" algn="l" defTabSz="914400" rtl="0" eaLnBrk="1" latinLnBrk="0" hangingPunct="1">
      <a:defRPr sz="1000" kern="1200" baseline="0">
        <a:solidFill>
          <a:schemeClr val="tx1"/>
        </a:solidFill>
        <a:latin typeface="+mn-lt"/>
        <a:ea typeface="+mn-ea"/>
        <a:cs typeface="+mn-cs"/>
      </a:defRPr>
    </a:lvl4pPr>
    <a:lvl5pPr marL="1828800" algn="l" defTabSz="914400" rtl="0" eaLnBrk="1" latinLnBrk="0" hangingPunct="1">
      <a:defRPr sz="1000" kern="1200" baseline="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a:t>
            </a:fld>
            <a:endParaRPr lang="en-GB"/>
          </a:p>
        </p:txBody>
      </p:sp>
    </p:spTree>
    <p:extLst>
      <p:ext uri="{BB962C8B-B14F-4D97-AF65-F5344CB8AC3E}">
        <p14:creationId xmlns:p14="http://schemas.microsoft.com/office/powerpoint/2010/main" val="913120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ts val="600"/>
              </a:spcBef>
              <a:spcAft>
                <a:spcPts val="600"/>
              </a:spcAft>
              <a:buBlip>
                <a:blip r:embed="rId3"/>
              </a:buBlip>
            </a:pPr>
            <a:endParaRPr lang="en-US" sz="1200" i="1" dirty="0"/>
          </a:p>
          <a:p>
            <a:pPr marL="0" indent="0">
              <a:spcBef>
                <a:spcPts val="600"/>
              </a:spcBef>
              <a:spcAft>
                <a:spcPts val="600"/>
              </a:spcAft>
              <a:buNone/>
            </a:pPr>
            <a:endParaRPr lang="en-US" sz="1200" i="1" dirty="0"/>
          </a:p>
        </p:txBody>
      </p:sp>
      <p:sp>
        <p:nvSpPr>
          <p:cNvPr id="4" name="Slide Number Placeholder 3"/>
          <p:cNvSpPr>
            <a:spLocks noGrp="1"/>
          </p:cNvSpPr>
          <p:nvPr>
            <p:ph type="sldNum" sz="quarter" idx="5"/>
          </p:nvPr>
        </p:nvSpPr>
        <p:spPr/>
        <p:txBody>
          <a:bodyPr/>
          <a:lstStyle/>
          <a:p>
            <a:fld id="{1D478C33-C2FE-4FFA-8357-569338ACE5E1}" type="slidenum">
              <a:rPr lang="en-GB" smtClean="0"/>
              <a:t>2</a:t>
            </a:fld>
            <a:endParaRPr lang="en-GB"/>
          </a:p>
        </p:txBody>
      </p:sp>
    </p:spTree>
    <p:extLst>
      <p:ext uri="{BB962C8B-B14F-4D97-AF65-F5344CB8AC3E}">
        <p14:creationId xmlns:p14="http://schemas.microsoft.com/office/powerpoint/2010/main" val="2368719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3</a:t>
            </a:fld>
            <a:endParaRPr lang="en-GB"/>
          </a:p>
        </p:txBody>
      </p:sp>
    </p:spTree>
    <p:extLst>
      <p:ext uri="{BB962C8B-B14F-4D97-AF65-F5344CB8AC3E}">
        <p14:creationId xmlns:p14="http://schemas.microsoft.com/office/powerpoint/2010/main" val="250001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4</a:t>
            </a:fld>
            <a:endParaRPr lang="en-GB"/>
          </a:p>
        </p:txBody>
      </p:sp>
    </p:spTree>
    <p:extLst>
      <p:ext uri="{BB962C8B-B14F-4D97-AF65-F5344CB8AC3E}">
        <p14:creationId xmlns:p14="http://schemas.microsoft.com/office/powerpoint/2010/main" val="3304461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objects will absorb some wavelengths of light better than others and the colour of a substance depends on the wavelengths of light that it absorbs. For a solution to appear as a particular colour, the dissolved compound must absorb the complementary colour to which it appears. Complementary colours lie opposite on a colour wheel.</a:t>
            </a: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ea typeface="Times New Roman" panose="02020603050405020304" pitchFamily="18" charset="0"/>
                <a:cs typeface="Segoe UI" panose="020B0502040204020203" pitchFamily="34" charset="0"/>
              </a:rPr>
              <a:t>The interaction of light with the sample is an important consideration in the Lego® spectrophotometer. We must choose a light source that the compound will absorb in order to record accurate optical measurements. To investigate different coloured dyes you need to choose a correctly coloured LED light source. In the case of Brilliant Blue FCF, which appears blue, what colour light is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cs typeface="Segoe UI" panose="020B0502040204020203" pitchFamily="34" charset="0"/>
              </a:rPr>
              <a:t>A: Orange – it is opposite blue on the colour wheel.</a:t>
            </a:r>
            <a:endParaRPr lang="en-GB" dirty="0"/>
          </a:p>
          <a:p>
            <a:endParaRPr lang="en-GB" i="0" dirty="0"/>
          </a:p>
        </p:txBody>
      </p:sp>
      <p:sp>
        <p:nvSpPr>
          <p:cNvPr id="4" name="Slide Number Placeholder 3"/>
          <p:cNvSpPr>
            <a:spLocks noGrp="1"/>
          </p:cNvSpPr>
          <p:nvPr>
            <p:ph type="sldNum" sz="quarter" idx="5"/>
          </p:nvPr>
        </p:nvSpPr>
        <p:spPr/>
        <p:txBody>
          <a:bodyPr/>
          <a:lstStyle/>
          <a:p>
            <a:fld id="{1D478C33-C2FE-4FFA-8357-569338ACE5E1}" type="slidenum">
              <a:rPr lang="en-GB" smtClean="0"/>
              <a:t>5</a:t>
            </a:fld>
            <a:endParaRPr lang="en-GB"/>
          </a:p>
        </p:txBody>
      </p:sp>
    </p:spTree>
    <p:extLst>
      <p:ext uri="{BB962C8B-B14F-4D97-AF65-F5344CB8AC3E}">
        <p14:creationId xmlns:p14="http://schemas.microsoft.com/office/powerpoint/2010/main" val="2859405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effectLst/>
                <a:latin typeface="FoundrySterling-Book" panose="00000400000000000000" pitchFamily="2" charset="0"/>
                <a:ea typeface="Calibri" panose="020F0502020204030204" pitchFamily="34" charset="0"/>
                <a:cs typeface="Times New Roman" panose="02020603050405020304" pitchFamily="18" charset="0"/>
              </a:rPr>
              <a:t>Electrons in compounds can be excited from the </a:t>
            </a:r>
            <a:r>
              <a:rPr lang="en-GB" sz="10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HOMO</a:t>
            </a:r>
            <a:r>
              <a:rPr lang="en-GB" sz="1000" dirty="0">
                <a:effectLst/>
                <a:latin typeface="FoundrySterling-Book" panose="00000400000000000000" pitchFamily="2" charset="0"/>
                <a:ea typeface="Calibri" panose="020F0502020204030204" pitchFamily="34" charset="0"/>
                <a:cs typeface="Times New Roman" panose="02020603050405020304" pitchFamily="18" charset="0"/>
              </a:rPr>
              <a:t> (highest occupied molecular orbital) to the </a:t>
            </a:r>
            <a:r>
              <a:rPr lang="en-GB" sz="10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LUMO </a:t>
            </a:r>
            <a:r>
              <a:rPr lang="en-GB" sz="1000" dirty="0">
                <a:effectLst/>
                <a:latin typeface="FoundrySterling-Book" panose="00000400000000000000" pitchFamily="2" charset="0"/>
                <a:ea typeface="Calibri" panose="020F0502020204030204" pitchFamily="34" charset="0"/>
                <a:cs typeface="Times New Roman" panose="02020603050405020304" pitchFamily="18" charset="0"/>
              </a:rPr>
              <a:t>(lowest unoccupied molecular orbital) by absorbing energy in the form of a photon (see Figure 4). In the case of many conjugated systems, the photon (packet of energy) absorbed to excite an electron lies in the visible light region, and so the compound appears coloured. The wavelength of the absorbed photon will correspond to the complementary colour of the compound.</a:t>
            </a:r>
            <a:endParaRPr lang="en-GB" dirty="0"/>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6</a:t>
            </a:fld>
            <a:endParaRPr lang="en-GB"/>
          </a:p>
        </p:txBody>
      </p:sp>
    </p:spTree>
    <p:extLst>
      <p:ext uri="{BB962C8B-B14F-4D97-AF65-F5344CB8AC3E}">
        <p14:creationId xmlns:p14="http://schemas.microsoft.com/office/powerpoint/2010/main" val="4026491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7</a:t>
            </a:fld>
            <a:endParaRPr lang="en-GB"/>
          </a:p>
        </p:txBody>
      </p:sp>
    </p:spTree>
    <p:extLst>
      <p:ext uri="{BB962C8B-B14F-4D97-AF65-F5344CB8AC3E}">
        <p14:creationId xmlns:p14="http://schemas.microsoft.com/office/powerpoint/2010/main" val="132433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478C33-C2FE-4FFA-8357-569338ACE5E1}" type="slidenum">
              <a:rPr lang="en-GB" smtClean="0"/>
              <a:t>10</a:t>
            </a:fld>
            <a:endParaRPr lang="en-GB"/>
          </a:p>
        </p:txBody>
      </p:sp>
    </p:spTree>
    <p:extLst>
      <p:ext uri="{BB962C8B-B14F-4D97-AF65-F5344CB8AC3E}">
        <p14:creationId xmlns:p14="http://schemas.microsoft.com/office/powerpoint/2010/main" val="3372315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a:p>
        </p:txBody>
      </p:sp>
      <p:sp>
        <p:nvSpPr>
          <p:cNvPr id="4" name="Slide Number Placeholder 3"/>
          <p:cNvSpPr>
            <a:spLocks noGrp="1"/>
          </p:cNvSpPr>
          <p:nvPr>
            <p:ph type="sldNum" sz="quarter" idx="10"/>
          </p:nvPr>
        </p:nvSpPr>
        <p:spPr/>
        <p:txBody>
          <a:bodyPr/>
          <a:lstStyle/>
          <a:p>
            <a:fld id="{1D478C33-C2FE-4FFA-8357-569338ACE5E1}" type="slidenum">
              <a:rPr lang="en-GB" smtClean="0"/>
              <a:t>11</a:t>
            </a:fld>
            <a:endParaRPr lang="en-GB"/>
          </a:p>
        </p:txBody>
      </p:sp>
    </p:spTree>
    <p:extLst>
      <p:ext uri="{BB962C8B-B14F-4D97-AF65-F5344CB8AC3E}">
        <p14:creationId xmlns:p14="http://schemas.microsoft.com/office/powerpoint/2010/main" val="2818399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669542" y="2408238"/>
            <a:ext cx="7156115" cy="914400"/>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669537" y="1485900"/>
            <a:ext cx="8498150" cy="914400"/>
          </a:xfrm>
          <a:prstGeom prst="rect">
            <a:avLst/>
          </a:prstGeom>
        </p:spPr>
        <p:txBody>
          <a:bodyPr/>
          <a:lstStyle>
            <a:lvl1pPr marL="0" indent="0">
              <a:buNone/>
              <a:defRPr sz="4000"/>
            </a:lvl1pPr>
          </a:lstStyle>
          <a:p>
            <a:pPr lvl="0"/>
            <a:r>
              <a:rPr lang="en-US"/>
              <a:t>Edit Master text styles</a:t>
            </a:r>
          </a:p>
        </p:txBody>
      </p:sp>
    </p:spTree>
    <p:extLst>
      <p:ext uri="{BB962C8B-B14F-4D97-AF65-F5344CB8AC3E}">
        <p14:creationId xmlns:p14="http://schemas.microsoft.com/office/powerpoint/2010/main" val="142231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7147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pic>
        <p:nvPicPr>
          <p:cNvPr id="7" name="Picture 6" descr="ox_small_cmyk_pos_rect.jpg">
            <a:extLst>
              <a:ext uri="{FF2B5EF4-FFF2-40B4-BE49-F238E27FC236}">
                <a16:creationId xmlns:a16="http://schemas.microsoft.com/office/drawing/2014/main" id="{BFD4FD0B-20B5-4B50-BCEC-3065EEC6A9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
        <p:nvSpPr>
          <p:cNvPr id="8" name="TextBox 7">
            <a:extLst>
              <a:ext uri="{FF2B5EF4-FFF2-40B4-BE49-F238E27FC236}">
                <a16:creationId xmlns:a16="http://schemas.microsoft.com/office/drawing/2014/main" id="{50C36854-84C6-4232-822F-0B5BA2EAF3BE}"/>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5" name="Picture 14" descr="A close up of a map&#10;&#10;Description automatically generated">
            <a:extLst>
              <a:ext uri="{FF2B5EF4-FFF2-40B4-BE49-F238E27FC236}">
                <a16:creationId xmlns:a16="http://schemas.microsoft.com/office/drawing/2014/main" id="{9F8DE078-87BC-4D84-A8F6-E61D2378F114}"/>
              </a:ext>
            </a:extLst>
          </p:cNvPr>
          <p:cNvPicPr>
            <a:picLocks noChangeAspect="1"/>
          </p:cNvPicPr>
          <p:nvPr userDrawn="1"/>
        </p:nvPicPr>
        <p:blipFill rotWithShape="1">
          <a:blip r:embed="rId4">
            <a:clrChange>
              <a:clrFrom>
                <a:srgbClr val="F9FCFE"/>
              </a:clrFrom>
              <a:clrTo>
                <a:srgbClr val="F9FCFE">
                  <a:alpha val="0"/>
                </a:srgbClr>
              </a:clrTo>
            </a:clrChange>
            <a:extLst>
              <a:ext uri="{BEBA8EAE-BF5A-486C-A8C5-ECC9F3942E4B}">
                <a14:imgProps xmlns:a14="http://schemas.microsoft.com/office/drawing/2010/main">
                  <a14:imgLayer r:embed="rId5">
                    <a14:imgEffect>
                      <a14:saturation sat="200000"/>
                    </a14:imgEffect>
                    <a14:imgEffect>
                      <a14:brightnessContrast contrast="20000"/>
                    </a14:imgEffect>
                  </a14:imgLayer>
                </a14:imgProps>
              </a:ext>
            </a:extLst>
          </a:blip>
          <a:srcRect b="5512"/>
          <a:stretch/>
        </p:blipFill>
        <p:spPr>
          <a:xfrm>
            <a:off x="8642385" y="895679"/>
            <a:ext cx="2882863" cy="5587671"/>
          </a:xfrm>
          <a:prstGeom prst="rect">
            <a:avLst/>
          </a:prstGeom>
        </p:spPr>
      </p:pic>
    </p:spTree>
    <p:extLst>
      <p:ext uri="{BB962C8B-B14F-4D97-AF65-F5344CB8AC3E}">
        <p14:creationId xmlns:p14="http://schemas.microsoft.com/office/powerpoint/2010/main" val="1048086005"/>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descr="A close up of a map&#10;&#10;Description automatically generated">
            <a:extLst>
              <a:ext uri="{FF2B5EF4-FFF2-40B4-BE49-F238E27FC236}">
                <a16:creationId xmlns:a16="http://schemas.microsoft.com/office/drawing/2014/main" id="{4A80695E-67EB-457D-8BFB-B21DBF87DE72}"/>
              </a:ext>
            </a:extLst>
          </p:cNvPr>
          <p:cNvPicPr>
            <a:picLocks noChangeAspect="1"/>
          </p:cNvPicPr>
          <p:nvPr userDrawn="1"/>
        </p:nvPicPr>
        <p:blipFill rotWithShape="1">
          <a:blip r:embed="rId5">
            <a:clrChange>
              <a:clrFrom>
                <a:srgbClr val="F9FCFE"/>
              </a:clrFrom>
              <a:clrTo>
                <a:srgbClr val="F9FCFE">
                  <a:alpha val="0"/>
                </a:srgbClr>
              </a:clrTo>
            </a:clrChange>
            <a:extLst>
              <a:ext uri="{BEBA8EAE-BF5A-486C-A8C5-ECC9F3942E4B}">
                <a14:imgProps xmlns:a14="http://schemas.microsoft.com/office/drawing/2010/main">
                  <a14:imgLayer r:embed="rId6">
                    <a14:imgEffect>
                      <a14:saturation sat="200000"/>
                    </a14:imgEffect>
                    <a14:imgEffect>
                      <a14:brightnessContrast contrast="40000"/>
                    </a14:imgEffect>
                  </a14:imgLayer>
                </a14:imgProps>
              </a:ext>
            </a:extLst>
          </a:blip>
          <a:srcRect b="5512"/>
          <a:stretch/>
        </p:blipFill>
        <p:spPr>
          <a:xfrm>
            <a:off x="8642385" y="895679"/>
            <a:ext cx="2882863" cy="5587671"/>
          </a:xfrm>
          <a:prstGeom prst="rect">
            <a:avLst/>
          </a:prstGeom>
        </p:spPr>
      </p:pic>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
        <p:nvSpPr>
          <p:cNvPr id="12" name="TextBox 11">
            <a:extLst>
              <a:ext uri="{FF2B5EF4-FFF2-40B4-BE49-F238E27FC236}">
                <a16:creationId xmlns:a16="http://schemas.microsoft.com/office/drawing/2014/main" id="{E3D9B7EA-27EE-401A-BF28-566835B48FAF}"/>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3" name="Picture 12" descr="ox_small_cmyk_pos_rect.jpg">
            <a:extLst>
              <a:ext uri="{FF2B5EF4-FFF2-40B4-BE49-F238E27FC236}">
                <a16:creationId xmlns:a16="http://schemas.microsoft.com/office/drawing/2014/main" id="{D8FEC80C-F4DB-46AC-B21E-4783E14A3FB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8" r:id="rId3"/>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ox_small_cmyk_pos_rect.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56839" y="178883"/>
            <a:ext cx="2028836" cy="468528"/>
          </a:xfrm>
          <a:prstGeom prst="rect">
            <a:avLst/>
          </a:prstGeom>
        </p:spPr>
      </p:pic>
      <p:sp>
        <p:nvSpPr>
          <p:cNvPr id="5" name="TextBox 4"/>
          <p:cNvSpPr txBox="1"/>
          <p:nvPr userDrawn="1"/>
        </p:nvSpPr>
        <p:spPr>
          <a:xfrm>
            <a:off x="636483" y="259027"/>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hyperlink" Target="http://www.chem.ox.ac.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ue smoke on white background">
            <a:extLst>
              <a:ext uri="{FF2B5EF4-FFF2-40B4-BE49-F238E27FC236}">
                <a16:creationId xmlns:a16="http://schemas.microsoft.com/office/drawing/2014/main" id="{E32E9B92-715C-4969-9E0C-8984C371DC1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873558"/>
            <a:ext cx="11525250" cy="7875806"/>
          </a:xfrm>
          <a:prstGeom prst="rect">
            <a:avLst/>
          </a:prstGeom>
          <a:noFill/>
          <a:ln>
            <a:noFill/>
          </a:ln>
        </p:spPr>
      </p:pic>
      <p:sp>
        <p:nvSpPr>
          <p:cNvPr id="14" name="Rectangle 13">
            <a:extLst>
              <a:ext uri="{FF2B5EF4-FFF2-40B4-BE49-F238E27FC236}">
                <a16:creationId xmlns:a16="http://schemas.microsoft.com/office/drawing/2014/main" id="{E391B5A7-A82E-C24D-B6C0-5145E8273894}"/>
              </a:ext>
            </a:extLst>
          </p:cNvPr>
          <p:cNvSpPr/>
          <p:nvPr/>
        </p:nvSpPr>
        <p:spPr>
          <a:xfrm>
            <a:off x="1221644" y="2771646"/>
            <a:ext cx="9081962" cy="2039815"/>
          </a:xfrm>
          <a:prstGeom prst="rect">
            <a:avLst/>
          </a:prstGeom>
          <a:solidFill>
            <a:schemeClr val="tx1">
              <a:lumMod val="65000"/>
              <a:lumOff val="35000"/>
              <a:alpha val="6218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600" b="1" dirty="0"/>
              <a:t>The Lego</a:t>
            </a:r>
            <a:r>
              <a:rPr lang="en-GB" sz="3600" b="1" baseline="30000" dirty="0"/>
              <a:t>®</a:t>
            </a:r>
            <a:r>
              <a:rPr lang="en-GB" sz="3600" b="1" dirty="0"/>
              <a:t> Spectrophotometer</a:t>
            </a:r>
          </a:p>
          <a:p>
            <a:pPr algn="ctr"/>
            <a:r>
              <a:rPr lang="en-GB" sz="3200" dirty="0"/>
              <a:t>Practical Investigations of Dye</a:t>
            </a:r>
          </a:p>
          <a:p>
            <a:pPr algn="ctr"/>
            <a:endParaRPr lang="en-GB" dirty="0"/>
          </a:p>
          <a:p>
            <a:pPr algn="ctr"/>
            <a:r>
              <a:rPr lang="en-US" sz="2000" dirty="0"/>
              <a:t>December 2022</a:t>
            </a:r>
            <a:endParaRPr lang="en-US" sz="3100" dirty="0"/>
          </a:p>
        </p:txBody>
      </p:sp>
    </p:spTree>
    <p:extLst>
      <p:ext uri="{BB962C8B-B14F-4D97-AF65-F5344CB8AC3E}">
        <p14:creationId xmlns:p14="http://schemas.microsoft.com/office/powerpoint/2010/main" val="77718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question">
            <a:extLst>
              <a:ext uri="{FF2B5EF4-FFF2-40B4-BE49-F238E27FC236}">
                <a16:creationId xmlns:a16="http://schemas.microsoft.com/office/drawing/2014/main" id="{919AF626-DF01-43E9-B0BD-7953810994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017" r="19017"/>
          <a:stretch/>
        </p:blipFill>
        <p:spPr bwMode="auto">
          <a:xfrm>
            <a:off x="5762625" y="1708138"/>
            <a:ext cx="3060598" cy="37043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26E6F93-68B4-4E27-A762-BE8B5D07432C}"/>
              </a:ext>
            </a:extLst>
          </p:cNvPr>
          <p:cNvSpPr/>
          <p:nvPr/>
        </p:nvSpPr>
        <p:spPr>
          <a:xfrm>
            <a:off x="1109973" y="2876992"/>
            <a:ext cx="8476497" cy="1107996"/>
          </a:xfrm>
          <a:prstGeom prst="rect">
            <a:avLst/>
          </a:prstGeom>
        </p:spPr>
        <p:txBody>
          <a:bodyPr wrap="square">
            <a:spAutoFit/>
          </a:bodyPr>
          <a:lstStyle/>
          <a:p>
            <a:pPr>
              <a:spcBef>
                <a:spcPts val="600"/>
              </a:spcBef>
              <a:spcAft>
                <a:spcPts val="600"/>
              </a:spcAft>
            </a:pPr>
            <a:r>
              <a:rPr lang="en-US" sz="6600" b="1"/>
              <a:t>Any questions</a:t>
            </a:r>
            <a:endParaRPr lang="en-GB" sz="6600" b="1"/>
          </a:p>
        </p:txBody>
      </p:sp>
    </p:spTree>
    <p:extLst>
      <p:ext uri="{BB962C8B-B14F-4D97-AF65-F5344CB8AC3E}">
        <p14:creationId xmlns:p14="http://schemas.microsoft.com/office/powerpoint/2010/main" val="239582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witter | Slack App Directory">
            <a:extLst>
              <a:ext uri="{FF2B5EF4-FFF2-40B4-BE49-F238E27FC236}">
                <a16:creationId xmlns:a16="http://schemas.microsoft.com/office/drawing/2014/main" id="{A5ECAE56-C366-4233-B5FA-B4EC629160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3590" y="4625047"/>
            <a:ext cx="930049" cy="9300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F16A772-A8F7-44FC-BA5D-D68ACA87B4FF}"/>
              </a:ext>
            </a:extLst>
          </p:cNvPr>
          <p:cNvSpPr txBox="1"/>
          <p:nvPr/>
        </p:nvSpPr>
        <p:spPr>
          <a:xfrm>
            <a:off x="1716404" y="1275122"/>
            <a:ext cx="8092442" cy="4614276"/>
          </a:xfrm>
          <a:prstGeom prst="rect">
            <a:avLst/>
          </a:prstGeom>
          <a:noFill/>
        </p:spPr>
        <p:txBody>
          <a:bodyPr wrap="square" rtlCol="0">
            <a:spAutoFit/>
          </a:bodyPr>
          <a:lstStyle/>
          <a:p>
            <a:pPr algn="ctr">
              <a:lnSpc>
                <a:spcPct val="150000"/>
              </a:lnSpc>
            </a:pPr>
            <a:r>
              <a:rPr lang="en-GB" sz="3600" b="1">
                <a:latin typeface="+mj-lt"/>
              </a:rPr>
              <a:t>Find out more about the work of the Department of Chemistry at </a:t>
            </a:r>
          </a:p>
          <a:p>
            <a:pPr algn="ctr">
              <a:lnSpc>
                <a:spcPct val="150000"/>
              </a:lnSpc>
            </a:pPr>
            <a:r>
              <a:rPr lang="en-GB" sz="3600" b="1">
                <a:latin typeface="+mj-lt"/>
                <a:hlinkClick r:id="rId4"/>
              </a:rPr>
              <a:t>www.chem.ox.ac.uk</a:t>
            </a:r>
            <a:endParaRPr lang="en-GB" sz="3600" b="1">
              <a:latin typeface="+mj-lt"/>
            </a:endParaRPr>
          </a:p>
          <a:p>
            <a:pPr algn="ctr">
              <a:lnSpc>
                <a:spcPct val="150000"/>
              </a:lnSpc>
            </a:pPr>
            <a:r>
              <a:rPr lang="en-GB" sz="3600">
                <a:latin typeface="+mj-lt"/>
              </a:rPr>
              <a:t>         outreach@chem.ox.ac.uk</a:t>
            </a:r>
            <a:endParaRPr lang="en-GB" sz="3200">
              <a:latin typeface="+mj-lt"/>
            </a:endParaRPr>
          </a:p>
          <a:p>
            <a:pPr algn="ctr">
              <a:lnSpc>
                <a:spcPct val="150000"/>
              </a:lnSpc>
            </a:pPr>
            <a:r>
              <a:rPr lang="en-GB" sz="3600">
                <a:latin typeface="+mj-lt"/>
              </a:rPr>
              <a:t>      @</a:t>
            </a:r>
            <a:r>
              <a:rPr lang="en-GB" sz="3600" err="1">
                <a:latin typeface="+mj-lt"/>
              </a:rPr>
              <a:t>ChemOutreachOxf</a:t>
            </a:r>
            <a:endParaRPr lang="en-GB" sz="3600" b="1">
              <a:latin typeface="+mj-lt"/>
            </a:endParaRPr>
          </a:p>
          <a:p>
            <a:pPr algn="ctr">
              <a:lnSpc>
                <a:spcPct val="150000"/>
              </a:lnSpc>
            </a:pPr>
            <a:endParaRPr lang="en-GB" sz="1800" b="1">
              <a:latin typeface="+mj-lt"/>
            </a:endParaRPr>
          </a:p>
        </p:txBody>
      </p:sp>
      <p:sp>
        <p:nvSpPr>
          <p:cNvPr id="3" name="TextBox 2">
            <a:extLst>
              <a:ext uri="{FF2B5EF4-FFF2-40B4-BE49-F238E27FC236}">
                <a16:creationId xmlns:a16="http://schemas.microsoft.com/office/drawing/2014/main" id="{41DEAEB2-834C-4239-B02B-DAEDD7704512}"/>
              </a:ext>
            </a:extLst>
          </p:cNvPr>
          <p:cNvSpPr txBox="1"/>
          <p:nvPr/>
        </p:nvSpPr>
        <p:spPr>
          <a:xfrm>
            <a:off x="10085293" y="6179136"/>
            <a:ext cx="1271502" cy="215444"/>
          </a:xfrm>
          <a:prstGeom prst="rect">
            <a:avLst/>
          </a:prstGeom>
          <a:noFill/>
        </p:spPr>
        <p:txBody>
          <a:bodyPr wrap="none" rtlCol="0">
            <a:spAutoFit/>
          </a:bodyPr>
          <a:lstStyle/>
          <a:p>
            <a:r>
              <a:rPr lang="en-GB" sz="800">
                <a:solidFill>
                  <a:schemeClr val="accent5">
                    <a:lumMod val="60000"/>
                    <a:lumOff val="40000"/>
                  </a:schemeClr>
                </a:solidFill>
              </a:rPr>
              <a:t>vector created by </a:t>
            </a:r>
            <a:r>
              <a:rPr lang="en-GB" sz="800" err="1">
                <a:solidFill>
                  <a:schemeClr val="accent5">
                    <a:lumMod val="60000"/>
                    <a:lumOff val="40000"/>
                  </a:schemeClr>
                </a:solidFill>
              </a:rPr>
              <a:t>starline</a:t>
            </a:r>
            <a:endParaRPr lang="en-GB" sz="800">
              <a:solidFill>
                <a:schemeClr val="accent5">
                  <a:lumMod val="60000"/>
                  <a:lumOff val="40000"/>
                </a:schemeClr>
              </a:solidFill>
            </a:endParaRPr>
          </a:p>
        </p:txBody>
      </p:sp>
      <p:pic>
        <p:nvPicPr>
          <p:cNvPr id="5" name="Graphic 4" descr="Envelope">
            <a:extLst>
              <a:ext uri="{FF2B5EF4-FFF2-40B4-BE49-F238E27FC236}">
                <a16:creationId xmlns:a16="http://schemas.microsoft.com/office/drawing/2014/main" id="{0DD18CAA-4CFC-4AFF-91FE-868E6A9D9C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97821" y="3934253"/>
            <a:ext cx="690794" cy="690794"/>
          </a:xfrm>
          <a:prstGeom prst="rect">
            <a:avLst/>
          </a:prstGeom>
        </p:spPr>
      </p:pic>
    </p:spTree>
    <p:extLst>
      <p:ext uri="{BB962C8B-B14F-4D97-AF65-F5344CB8AC3E}">
        <p14:creationId xmlns:p14="http://schemas.microsoft.com/office/powerpoint/2010/main" val="2140404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0CD893-C758-4C8C-8F41-21354313B065}"/>
              </a:ext>
            </a:extLst>
          </p:cNvPr>
          <p:cNvSpPr/>
          <p:nvPr/>
        </p:nvSpPr>
        <p:spPr>
          <a:xfrm>
            <a:off x="417246" y="1101468"/>
            <a:ext cx="8139613" cy="4278094"/>
          </a:xfrm>
          <a:prstGeom prst="rect">
            <a:avLst/>
          </a:prstGeom>
        </p:spPr>
        <p:txBody>
          <a:bodyPr wrap="square">
            <a:spAutoFit/>
          </a:bodyPr>
          <a:lstStyle/>
          <a:p>
            <a:pPr>
              <a:spcBef>
                <a:spcPts val="600"/>
              </a:spcBef>
              <a:spcAft>
                <a:spcPts val="600"/>
              </a:spcAft>
            </a:pPr>
            <a:r>
              <a:rPr lang="en-US" sz="2800" dirty="0"/>
              <a:t>Workshop objectives:</a:t>
            </a:r>
          </a:p>
          <a:p>
            <a:pPr>
              <a:spcBef>
                <a:spcPts val="600"/>
              </a:spcBef>
              <a:spcAft>
                <a:spcPts val="600"/>
              </a:spcAft>
            </a:pPr>
            <a:endParaRPr lang="en-US" sz="2800" dirty="0"/>
          </a:p>
          <a:p>
            <a:pPr marL="342900" indent="-342900">
              <a:spcBef>
                <a:spcPts val="600"/>
              </a:spcBef>
              <a:spcAft>
                <a:spcPts val="600"/>
              </a:spcAft>
              <a:buBlip>
                <a:blip r:embed="rId3"/>
              </a:buBlip>
            </a:pPr>
            <a:r>
              <a:rPr lang="en-GB" dirty="0"/>
              <a:t>To build a Lego® Spectrophotometer</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gain an understanding of how spectrophotometers work. </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apply simple circuitry to build a functional spectrophotometer. </a:t>
            </a:r>
          </a:p>
          <a:p>
            <a:pPr marL="342900" indent="-342900">
              <a:spcBef>
                <a:spcPts val="600"/>
              </a:spcBef>
              <a:spcAft>
                <a:spcPts val="600"/>
              </a:spcAft>
              <a:buBlip>
                <a:blip r:embed="rId3"/>
              </a:buBlip>
            </a:pPr>
            <a:endParaRPr lang="en-GB" u="sng" dirty="0"/>
          </a:p>
          <a:p>
            <a:pPr marL="342900" indent="-342900">
              <a:spcBef>
                <a:spcPts val="600"/>
              </a:spcBef>
              <a:spcAft>
                <a:spcPts val="600"/>
              </a:spcAft>
              <a:buBlip>
                <a:blip r:embed="rId3"/>
              </a:buBlip>
            </a:pPr>
            <a:r>
              <a:rPr lang="en-GB" dirty="0"/>
              <a:t>To plot a calibration curve for Brilliant Blue FCF dye, and determine the concentration of an unknown solution. </a:t>
            </a:r>
            <a:endParaRPr lang="en-GB" sz="2800" dirty="0"/>
          </a:p>
        </p:txBody>
      </p:sp>
    </p:spTree>
    <p:extLst>
      <p:ext uri="{BB962C8B-B14F-4D97-AF65-F5344CB8AC3E}">
        <p14:creationId xmlns:p14="http://schemas.microsoft.com/office/powerpoint/2010/main" val="237402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F27E18E6-8DE2-A848-9554-CE88463C1B1F}"/>
              </a:ext>
            </a:extLst>
          </p:cNvPr>
          <p:cNvSpPr/>
          <p:nvPr/>
        </p:nvSpPr>
        <p:spPr>
          <a:xfrm>
            <a:off x="227898" y="1048495"/>
            <a:ext cx="4466672" cy="523220"/>
          </a:xfrm>
          <a:prstGeom prst="rect">
            <a:avLst/>
          </a:prstGeom>
        </p:spPr>
        <p:txBody>
          <a:bodyPr wrap="none">
            <a:spAutoFit/>
          </a:bodyPr>
          <a:lstStyle/>
          <a:p>
            <a:pPr>
              <a:spcBef>
                <a:spcPts val="600"/>
              </a:spcBef>
              <a:spcAft>
                <a:spcPts val="600"/>
              </a:spcAft>
            </a:pPr>
            <a:r>
              <a:rPr lang="en-US" sz="2800" dirty="0"/>
              <a:t>What is Spectrophotometry?</a:t>
            </a:r>
          </a:p>
        </p:txBody>
      </p:sp>
      <p:sp>
        <p:nvSpPr>
          <p:cNvPr id="10" name="Rectangle: Rounded Corners 9">
            <a:extLst>
              <a:ext uri="{FF2B5EF4-FFF2-40B4-BE49-F238E27FC236}">
                <a16:creationId xmlns:a16="http://schemas.microsoft.com/office/drawing/2014/main" id="{6768B818-146D-472C-9DC3-FAE26778E0FC}"/>
              </a:ext>
            </a:extLst>
          </p:cNvPr>
          <p:cNvSpPr/>
          <p:nvPr/>
        </p:nvSpPr>
        <p:spPr>
          <a:xfrm>
            <a:off x="1405289" y="11342370"/>
            <a:ext cx="5953125" cy="86423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8">
            <a:extLst>
              <a:ext uri="{FF2B5EF4-FFF2-40B4-BE49-F238E27FC236}">
                <a16:creationId xmlns:a16="http://schemas.microsoft.com/office/drawing/2014/main" id="{7E1140DC-29CC-4F31-9A1F-52E5B58C5268}"/>
              </a:ext>
            </a:extLst>
          </p:cNvPr>
          <p:cNvSpPr>
            <a:spLocks noChangeArrowheads="1"/>
          </p:cNvSpPr>
          <p:nvPr/>
        </p:nvSpPr>
        <p:spPr bwMode="auto">
          <a:xfrm>
            <a:off x="227898" y="1684129"/>
            <a:ext cx="83079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457200"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457200"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457200"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457200"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457200"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457200"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457200"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Spectrophotometry is a type of electromagnetic spectroscopy which allows determination of the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absorptivity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or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transmittivity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of a substance under investigation. Spectrophotometry is commonly used in:</a:t>
            </a:r>
            <a:r>
              <a:rPr kumimoji="0" lang="en-GB" altLang="en-US" sz="1800" b="0" i="0" u="none" strike="noStrike" cap="none" normalizeH="0" baseline="0" dirty="0">
                <a:ln>
                  <a:noFill/>
                </a:ln>
                <a:solidFill>
                  <a:schemeClr val="tx1"/>
                </a:solidFill>
                <a:effectLst/>
                <a:ea typeface="Times New Roman" panose="02020603050405020304" pitchFamily="18" charset="0"/>
              </a:rPr>
              <a:t> </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a:t>
            </a:r>
          </a:p>
        </p:txBody>
      </p:sp>
      <p:pic>
        <p:nvPicPr>
          <p:cNvPr id="6156" name="Picture 12" descr="Pills Photos, Download Free Pills Stock Photos &amp; HD Images">
            <a:extLst>
              <a:ext uri="{FF2B5EF4-FFF2-40B4-BE49-F238E27FC236}">
                <a16:creationId xmlns:a16="http://schemas.microsoft.com/office/drawing/2014/main" id="{AAF50AF2-E724-462B-BB15-61F914AB9A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2122" y="271987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100+ Coffee Pictures | Download Free Images on Unsplash">
            <a:extLst>
              <a:ext uri="{FF2B5EF4-FFF2-40B4-BE49-F238E27FC236}">
                <a16:creationId xmlns:a16="http://schemas.microsoft.com/office/drawing/2014/main" id="{BCABC418-C43F-4DBC-B60A-AF16AD877F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5108" y="2774953"/>
            <a:ext cx="2572213"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Best 100+ Lego Pictures | Download Free Images &amp; Stock Photos on Unsplash">
            <a:extLst>
              <a:ext uri="{FF2B5EF4-FFF2-40B4-BE49-F238E27FC236}">
                <a16:creationId xmlns:a16="http://schemas.microsoft.com/office/drawing/2014/main" id="{FEE17CF1-E987-469E-843D-4C82393F69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2121" y="452561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20,948 Paint Can Stock Photos, Pictures &amp; Royalty-Free Images - iStock">
            <a:extLst>
              <a:ext uri="{FF2B5EF4-FFF2-40B4-BE49-F238E27FC236}">
                <a16:creationId xmlns:a16="http://schemas.microsoft.com/office/drawing/2014/main" id="{A3C1B948-8FF9-40FF-A66A-ADBA28A7D72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0911"/>
          <a:stretch/>
        </p:blipFill>
        <p:spPr bwMode="auto">
          <a:xfrm>
            <a:off x="5165108" y="4569820"/>
            <a:ext cx="2572213"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11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CFF6025-1F21-4F5F-B344-8B535BBB86C4}"/>
              </a:ext>
            </a:extLst>
          </p:cNvPr>
          <p:cNvSpPr/>
          <p:nvPr/>
        </p:nvSpPr>
        <p:spPr>
          <a:xfrm>
            <a:off x="266369" y="1074177"/>
            <a:ext cx="5566076" cy="523220"/>
          </a:xfrm>
          <a:prstGeom prst="rect">
            <a:avLst/>
          </a:prstGeom>
        </p:spPr>
        <p:txBody>
          <a:bodyPr wrap="none">
            <a:spAutoFit/>
          </a:bodyPr>
          <a:lstStyle/>
          <a:p>
            <a:pPr>
              <a:spcBef>
                <a:spcPts val="600"/>
              </a:spcBef>
              <a:spcAft>
                <a:spcPts val="600"/>
              </a:spcAft>
            </a:pPr>
            <a:r>
              <a:rPr lang="en-US" sz="2800" dirty="0"/>
              <a:t>How Do Spectrophotometers Work?</a:t>
            </a:r>
          </a:p>
        </p:txBody>
      </p:sp>
      <p:pic>
        <p:nvPicPr>
          <p:cNvPr id="5" name="Picture 4" descr="C:\Users\chem-hert5674\AppData\Local\Microsoft\Windows\INetCache\Content.MSO\BBF5E5AE.tmp">
            <a:extLst>
              <a:ext uri="{FF2B5EF4-FFF2-40B4-BE49-F238E27FC236}">
                <a16:creationId xmlns:a16="http://schemas.microsoft.com/office/drawing/2014/main" id="{BAEDBCCA-A9D2-4687-88D5-D93BE480C96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3932" y="2274556"/>
            <a:ext cx="5653622" cy="1679341"/>
          </a:xfrm>
          <a:prstGeom prst="rect">
            <a:avLst/>
          </a:prstGeom>
          <a:noFill/>
          <a:ln>
            <a:noFill/>
          </a:ln>
        </p:spPr>
      </p:pic>
      <p:sp>
        <p:nvSpPr>
          <p:cNvPr id="6" name="TextBox 5">
            <a:extLst>
              <a:ext uri="{FF2B5EF4-FFF2-40B4-BE49-F238E27FC236}">
                <a16:creationId xmlns:a16="http://schemas.microsoft.com/office/drawing/2014/main" id="{681CCBF6-6950-4AE9-B185-84E7AC9925E5}"/>
              </a:ext>
            </a:extLst>
          </p:cNvPr>
          <p:cNvSpPr txBox="1"/>
          <p:nvPr/>
        </p:nvSpPr>
        <p:spPr>
          <a:xfrm>
            <a:off x="115258" y="2520386"/>
            <a:ext cx="2502569" cy="584775"/>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1. Polychromatic light source.</a:t>
            </a:r>
            <a:endParaRPr lang="en-GB" dirty="0"/>
          </a:p>
        </p:txBody>
      </p:sp>
      <p:sp>
        <p:nvSpPr>
          <p:cNvPr id="7" name="TextBox 6">
            <a:extLst>
              <a:ext uri="{FF2B5EF4-FFF2-40B4-BE49-F238E27FC236}">
                <a16:creationId xmlns:a16="http://schemas.microsoft.com/office/drawing/2014/main" id="{A33CD1F9-4412-427A-BCBE-05F4FC089ACB}"/>
              </a:ext>
            </a:extLst>
          </p:cNvPr>
          <p:cNvSpPr txBox="1"/>
          <p:nvPr/>
        </p:nvSpPr>
        <p:spPr>
          <a:xfrm>
            <a:off x="198474" y="3651575"/>
            <a:ext cx="2320840" cy="1077218"/>
          </a:xfrm>
          <a:prstGeom prst="rect">
            <a:avLst/>
          </a:prstGeom>
          <a:ln w="190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2. Monochromator refocuses only one wavelength onto the cuvette.</a:t>
            </a:r>
          </a:p>
        </p:txBody>
      </p:sp>
      <p:sp>
        <p:nvSpPr>
          <p:cNvPr id="8" name="TextBox 7">
            <a:extLst>
              <a:ext uri="{FF2B5EF4-FFF2-40B4-BE49-F238E27FC236}">
                <a16:creationId xmlns:a16="http://schemas.microsoft.com/office/drawing/2014/main" id="{68366233-380C-4E78-90D8-79C7431F718D}"/>
              </a:ext>
            </a:extLst>
          </p:cNvPr>
          <p:cNvSpPr txBox="1"/>
          <p:nvPr/>
        </p:nvSpPr>
        <p:spPr>
          <a:xfrm>
            <a:off x="2895746" y="4283695"/>
            <a:ext cx="3042115" cy="1815882"/>
          </a:xfrm>
          <a:prstGeom prst="rect">
            <a:avLst/>
          </a:prstGeom>
          <a:ln w="19050"/>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a:t>3. Focussed light passes through the sample with incident intensity, I</a:t>
            </a:r>
            <a:r>
              <a:rPr lang="en-GB" sz="1600" baseline="-25000" dirty="0"/>
              <a:t>0</a:t>
            </a:r>
            <a:r>
              <a:rPr lang="en-GB" sz="1600" dirty="0"/>
              <a:t>. Sample absorbs some light and transmits the rest, with transmission intensity, I. Since some light is absorbed by the sample, I</a:t>
            </a:r>
            <a:r>
              <a:rPr lang="en-GB" sz="1600" baseline="-25000" dirty="0"/>
              <a:t>0</a:t>
            </a:r>
            <a:r>
              <a:rPr lang="en-GB" sz="1600" dirty="0"/>
              <a:t> &gt; I. </a:t>
            </a:r>
          </a:p>
        </p:txBody>
      </p:sp>
      <p:sp>
        <p:nvSpPr>
          <p:cNvPr id="9" name="TextBox 8">
            <a:extLst>
              <a:ext uri="{FF2B5EF4-FFF2-40B4-BE49-F238E27FC236}">
                <a16:creationId xmlns:a16="http://schemas.microsoft.com/office/drawing/2014/main" id="{8A7F9405-296C-4774-99D5-BA39348A1D27}"/>
              </a:ext>
            </a:extLst>
          </p:cNvPr>
          <p:cNvSpPr txBox="1"/>
          <p:nvPr/>
        </p:nvSpPr>
        <p:spPr>
          <a:xfrm>
            <a:off x="6314293" y="4283695"/>
            <a:ext cx="2320841" cy="1077218"/>
          </a:xfrm>
          <a:prstGeom prst="rect">
            <a:avLst/>
          </a:prstGeom>
          <a:ln w="19050"/>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600" dirty="0"/>
              <a:t>4. Light with transmitted intensity, I, reaches the detector which displays an output of voltage.</a:t>
            </a:r>
          </a:p>
        </p:txBody>
      </p:sp>
      <p:sp>
        <p:nvSpPr>
          <p:cNvPr id="10" name="TextBox 9">
            <a:extLst>
              <a:ext uri="{FF2B5EF4-FFF2-40B4-BE49-F238E27FC236}">
                <a16:creationId xmlns:a16="http://schemas.microsoft.com/office/drawing/2014/main" id="{0404AF7D-20AE-45D0-B1B7-332AF9863102}"/>
              </a:ext>
            </a:extLst>
          </p:cNvPr>
          <p:cNvSpPr txBox="1"/>
          <p:nvPr/>
        </p:nvSpPr>
        <p:spPr>
          <a:xfrm>
            <a:off x="8682172" y="2274556"/>
            <a:ext cx="2623932" cy="1661993"/>
          </a:xfrm>
          <a:prstGeom prst="rect">
            <a:avLst/>
          </a:prstGeom>
          <a:ln w="19050"/>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5.The resultant voltage can be used to deduce the transmitted intensity. Voltage, V, is directly proportional to transmitted intensity, I. </a:t>
            </a:r>
          </a:p>
        </p:txBody>
      </p:sp>
      <p:cxnSp>
        <p:nvCxnSpPr>
          <p:cNvPr id="12" name="Straight Arrow Connector 11">
            <a:extLst>
              <a:ext uri="{FF2B5EF4-FFF2-40B4-BE49-F238E27FC236}">
                <a16:creationId xmlns:a16="http://schemas.microsoft.com/office/drawing/2014/main" id="{3B7ED84B-B270-4CD3-A66F-60D62F2FE2CA}"/>
              </a:ext>
            </a:extLst>
          </p:cNvPr>
          <p:cNvCxnSpPr/>
          <p:nvPr/>
        </p:nvCxnSpPr>
        <p:spPr>
          <a:xfrm>
            <a:off x="2610179" y="2812774"/>
            <a:ext cx="878456" cy="301452"/>
          </a:xfrm>
          <a:prstGeom prst="straightConnector1">
            <a:avLst/>
          </a:prstGeom>
          <a:ln w="19050">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a:extLst>
              <a:ext uri="{FF2B5EF4-FFF2-40B4-BE49-F238E27FC236}">
                <a16:creationId xmlns:a16="http://schemas.microsoft.com/office/drawing/2014/main" id="{BE7C0F83-FCC9-49B3-BE55-A2E6E5D5F83D}"/>
              </a:ext>
            </a:extLst>
          </p:cNvPr>
          <p:cNvCxnSpPr>
            <a:stCxn id="7" idx="3"/>
          </p:cNvCxnSpPr>
          <p:nvPr/>
        </p:nvCxnSpPr>
        <p:spPr>
          <a:xfrm flipV="1">
            <a:off x="2519314" y="3114227"/>
            <a:ext cx="1897489" cy="1075957"/>
          </a:xfrm>
          <a:prstGeom prst="straightConnector1">
            <a:avLst/>
          </a:prstGeom>
          <a:ln w="19050">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E36AF02A-6319-4142-9A34-643C0751839F}"/>
              </a:ext>
            </a:extLst>
          </p:cNvPr>
          <p:cNvCxnSpPr/>
          <p:nvPr/>
        </p:nvCxnSpPr>
        <p:spPr>
          <a:xfrm flipV="1">
            <a:off x="4641574" y="2963500"/>
            <a:ext cx="959169" cy="1320195"/>
          </a:xfrm>
          <a:prstGeom prst="straightConnector1">
            <a:avLst/>
          </a:prstGeom>
          <a:ln w="19050">
            <a:tailEnd type="triangle"/>
          </a:ln>
        </p:spPr>
        <p:style>
          <a:lnRef idx="2">
            <a:schemeClr val="accent3"/>
          </a:lnRef>
          <a:fillRef idx="0">
            <a:schemeClr val="accent3"/>
          </a:fillRef>
          <a:effectRef idx="1">
            <a:schemeClr val="accent3"/>
          </a:effectRef>
          <a:fontRef idx="minor">
            <a:schemeClr val="tx1"/>
          </a:fontRef>
        </p:style>
      </p:cxnSp>
      <p:cxnSp>
        <p:nvCxnSpPr>
          <p:cNvPr id="18" name="Straight Arrow Connector 17">
            <a:extLst>
              <a:ext uri="{FF2B5EF4-FFF2-40B4-BE49-F238E27FC236}">
                <a16:creationId xmlns:a16="http://schemas.microsoft.com/office/drawing/2014/main" id="{815E8308-AC0E-4536-9207-154DB6905F7F}"/>
              </a:ext>
            </a:extLst>
          </p:cNvPr>
          <p:cNvCxnSpPr>
            <a:cxnSpLocks/>
          </p:cNvCxnSpPr>
          <p:nvPr/>
        </p:nvCxnSpPr>
        <p:spPr>
          <a:xfrm flipV="1">
            <a:off x="7682948" y="3114226"/>
            <a:ext cx="0" cy="1169469"/>
          </a:xfrm>
          <a:prstGeom prst="straightConnector1">
            <a:avLst/>
          </a:prstGeom>
          <a:ln w="19050">
            <a:tailEnd type="triangle"/>
          </a:ln>
        </p:spPr>
        <p:style>
          <a:lnRef idx="2">
            <a:schemeClr val="accent5"/>
          </a:lnRef>
          <a:fillRef idx="0">
            <a:schemeClr val="accent5"/>
          </a:fillRef>
          <a:effectRef idx="1">
            <a:schemeClr val="accent5"/>
          </a:effectRef>
          <a:fontRef idx="minor">
            <a:schemeClr val="tx1"/>
          </a:fontRef>
        </p:style>
      </p:cxnSp>
      <p:cxnSp>
        <p:nvCxnSpPr>
          <p:cNvPr id="22" name="Straight Arrow Connector 21">
            <a:extLst>
              <a:ext uri="{FF2B5EF4-FFF2-40B4-BE49-F238E27FC236}">
                <a16:creationId xmlns:a16="http://schemas.microsoft.com/office/drawing/2014/main" id="{703A7194-70EE-40D9-A869-0DE1BAE5A261}"/>
              </a:ext>
            </a:extLst>
          </p:cNvPr>
          <p:cNvCxnSpPr/>
          <p:nvPr/>
        </p:nvCxnSpPr>
        <p:spPr>
          <a:xfrm flipH="1">
            <a:off x="8259417" y="3114226"/>
            <a:ext cx="422755" cy="0"/>
          </a:xfrm>
          <a:prstGeom prst="straightConnector1">
            <a:avLst/>
          </a:prstGeom>
          <a:ln w="19050">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21950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931747-97C8-4600-9616-F994F818BFA1}"/>
              </a:ext>
            </a:extLst>
          </p:cNvPr>
          <p:cNvSpPr>
            <a:spLocks noGrp="1"/>
          </p:cNvSpPr>
          <p:nvPr>
            <p:ph type="body" sz="quarter" idx="12"/>
          </p:nvPr>
        </p:nvSpPr>
        <p:spPr>
          <a:xfrm>
            <a:off x="288042" y="1149015"/>
            <a:ext cx="8498150" cy="531329"/>
          </a:xfrm>
        </p:spPr>
        <p:txBody>
          <a:bodyPr/>
          <a:lstStyle/>
          <a:p>
            <a:r>
              <a:rPr lang="en-GB" sz="2800" dirty="0"/>
              <a:t>Why are objects coloured?</a:t>
            </a:r>
          </a:p>
        </p:txBody>
      </p:sp>
      <p:pic>
        <p:nvPicPr>
          <p:cNvPr id="5" name="Picture 4" descr="C:\Users\chem-hert5674\AppData\Local\Microsoft\Windows\INetCache\Content.MSO\A451A399.tmp">
            <a:extLst>
              <a:ext uri="{FF2B5EF4-FFF2-40B4-BE49-F238E27FC236}">
                <a16:creationId xmlns:a16="http://schemas.microsoft.com/office/drawing/2014/main" id="{D531F90A-7716-4E95-91E8-93C0EDC359A7}"/>
              </a:ext>
            </a:extLst>
          </p:cNvPr>
          <p:cNvPicPr/>
          <p:nvPr/>
        </p:nvPicPr>
        <p:blipFill rotWithShape="1">
          <a:blip r:embed="rId3">
            <a:extLst>
              <a:ext uri="{28A0092B-C50C-407E-A947-70E740481C1C}">
                <a14:useLocalDpi xmlns:a14="http://schemas.microsoft.com/office/drawing/2010/main" val="0"/>
              </a:ext>
            </a:extLst>
          </a:blip>
          <a:srcRect t="32288" b="5643"/>
          <a:stretch/>
        </p:blipFill>
        <p:spPr bwMode="auto">
          <a:xfrm>
            <a:off x="288042" y="2593428"/>
            <a:ext cx="5387544" cy="2209451"/>
          </a:xfrm>
          <a:prstGeom prst="rect">
            <a:avLst/>
          </a:prstGeom>
          <a:noFill/>
          <a:ln>
            <a:noFill/>
          </a:ln>
          <a:extLst>
            <a:ext uri="{53640926-AAD7-44D8-BBD7-CCE9431645EC}">
              <a14:shadowObscured xmlns:a14="http://schemas.microsoft.com/office/drawing/2010/main"/>
            </a:ext>
          </a:extLst>
        </p:spPr>
      </p:pic>
      <p:pic>
        <p:nvPicPr>
          <p:cNvPr id="8" name="Picture 7" descr="C:\Users\chem-hert5674\AppData\Local\Microsoft\Windows\INetCache\Content.MSO\5941620F.tmp">
            <a:extLst>
              <a:ext uri="{FF2B5EF4-FFF2-40B4-BE49-F238E27FC236}">
                <a16:creationId xmlns:a16="http://schemas.microsoft.com/office/drawing/2014/main" id="{C34796F3-C34F-47C8-A5CE-3D8D5E3D2F8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38029" y="2286000"/>
            <a:ext cx="4591411" cy="2693851"/>
          </a:xfrm>
          <a:prstGeom prst="rect">
            <a:avLst/>
          </a:prstGeom>
          <a:noFill/>
          <a:ln>
            <a:noFill/>
          </a:ln>
        </p:spPr>
      </p:pic>
    </p:spTree>
    <p:extLst>
      <p:ext uri="{BB962C8B-B14F-4D97-AF65-F5344CB8AC3E}">
        <p14:creationId xmlns:p14="http://schemas.microsoft.com/office/powerpoint/2010/main" val="211454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601D9-1211-4012-ADC4-223DDD35778F}"/>
              </a:ext>
            </a:extLst>
          </p:cNvPr>
          <p:cNvSpPr>
            <a:spLocks noGrp="1"/>
          </p:cNvSpPr>
          <p:nvPr>
            <p:ph type="body" sz="quarter" idx="12"/>
          </p:nvPr>
        </p:nvSpPr>
        <p:spPr>
          <a:xfrm>
            <a:off x="303777" y="1081639"/>
            <a:ext cx="8498150" cy="914400"/>
          </a:xfrm>
        </p:spPr>
        <p:txBody>
          <a:bodyPr/>
          <a:lstStyle/>
          <a:p>
            <a:r>
              <a:rPr lang="en-GB" sz="2400" dirty="0"/>
              <a:t>Why do dye molecules absorb light?</a:t>
            </a:r>
          </a:p>
        </p:txBody>
      </p:sp>
      <p:pic>
        <p:nvPicPr>
          <p:cNvPr id="4" name="Picture 3">
            <a:extLst>
              <a:ext uri="{FF2B5EF4-FFF2-40B4-BE49-F238E27FC236}">
                <a16:creationId xmlns:a16="http://schemas.microsoft.com/office/drawing/2014/main" id="{4E873AD9-5FB2-4C2B-B37A-953921E6A9C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743950" y="1774639"/>
            <a:ext cx="3599815" cy="3719195"/>
          </a:xfrm>
          <a:prstGeom prst="rect">
            <a:avLst/>
          </a:prstGeom>
          <a:noFill/>
        </p:spPr>
      </p:pic>
      <p:sp>
        <p:nvSpPr>
          <p:cNvPr id="5" name="TextBox 4">
            <a:extLst>
              <a:ext uri="{FF2B5EF4-FFF2-40B4-BE49-F238E27FC236}">
                <a16:creationId xmlns:a16="http://schemas.microsoft.com/office/drawing/2014/main" id="{6E9738E3-B0DB-4964-A19C-1455710FE447}"/>
              </a:ext>
            </a:extLst>
          </p:cNvPr>
          <p:cNvSpPr txBox="1"/>
          <p:nvPr/>
        </p:nvSpPr>
        <p:spPr>
          <a:xfrm>
            <a:off x="303777" y="4487312"/>
            <a:ext cx="3255315" cy="615553"/>
          </a:xfrm>
          <a:prstGeom prst="rect">
            <a:avLst/>
          </a:prstGeom>
          <a:noFill/>
        </p:spPr>
        <p:txBody>
          <a:bodyPr wrap="none" rtlCol="0">
            <a:spAutoFit/>
          </a:bodyPr>
          <a:lstStyle/>
          <a:p>
            <a:r>
              <a:rPr lang="en-GB" dirty="0"/>
              <a:t>Highest occupied molecular orbital</a:t>
            </a:r>
          </a:p>
          <a:p>
            <a:pPr algn="ctr"/>
            <a:r>
              <a:rPr lang="en-GB" dirty="0"/>
              <a:t>(HOMO)</a:t>
            </a:r>
          </a:p>
        </p:txBody>
      </p:sp>
      <p:sp>
        <p:nvSpPr>
          <p:cNvPr id="6" name="TextBox 5">
            <a:extLst>
              <a:ext uri="{FF2B5EF4-FFF2-40B4-BE49-F238E27FC236}">
                <a16:creationId xmlns:a16="http://schemas.microsoft.com/office/drawing/2014/main" id="{5C35CD3E-0E98-4A40-AD77-57DCD71F0F88}"/>
              </a:ext>
            </a:extLst>
          </p:cNvPr>
          <p:cNvSpPr txBox="1"/>
          <p:nvPr/>
        </p:nvSpPr>
        <p:spPr>
          <a:xfrm>
            <a:off x="303777" y="2541405"/>
            <a:ext cx="3440173" cy="615553"/>
          </a:xfrm>
          <a:prstGeom prst="rect">
            <a:avLst/>
          </a:prstGeom>
          <a:noFill/>
        </p:spPr>
        <p:txBody>
          <a:bodyPr wrap="none" rtlCol="0">
            <a:spAutoFit/>
          </a:bodyPr>
          <a:lstStyle/>
          <a:p>
            <a:r>
              <a:rPr lang="en-GB" dirty="0"/>
              <a:t>Lowest unoccupied molecular orbital</a:t>
            </a:r>
          </a:p>
          <a:p>
            <a:pPr algn="ctr"/>
            <a:r>
              <a:rPr lang="en-GB" dirty="0"/>
              <a:t>(LUMO)</a:t>
            </a:r>
          </a:p>
        </p:txBody>
      </p:sp>
    </p:spTree>
    <p:extLst>
      <p:ext uri="{BB962C8B-B14F-4D97-AF65-F5344CB8AC3E}">
        <p14:creationId xmlns:p14="http://schemas.microsoft.com/office/powerpoint/2010/main" val="335659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B3CAF01-54B1-42F3-9AF5-0D6D6A2160BC}"/>
              </a:ext>
            </a:extLst>
          </p:cNvPr>
          <p:cNvSpPr>
            <a:spLocks noGrp="1"/>
          </p:cNvSpPr>
          <p:nvPr>
            <p:ph type="body" sz="quarter" idx="12"/>
          </p:nvPr>
        </p:nvSpPr>
        <p:spPr>
          <a:xfrm>
            <a:off x="470471" y="1485900"/>
            <a:ext cx="8498150" cy="914400"/>
          </a:xfrm>
        </p:spPr>
        <p:txBody>
          <a:bodyPr/>
          <a:lstStyle/>
          <a:p>
            <a:r>
              <a:rPr lang="en-GB" dirty="0">
                <a:solidFill>
                  <a:srgbClr val="0070C0"/>
                </a:solidFill>
              </a:rPr>
              <a:t>Determination of Brilliant Blue FCF in a sports drink</a:t>
            </a:r>
          </a:p>
        </p:txBody>
      </p:sp>
      <p:sp>
        <p:nvSpPr>
          <p:cNvPr id="2" name="TextBox 1">
            <a:extLst>
              <a:ext uri="{FF2B5EF4-FFF2-40B4-BE49-F238E27FC236}">
                <a16:creationId xmlns:a16="http://schemas.microsoft.com/office/drawing/2014/main" id="{3CFD9531-0A63-4782-B94C-E03CB1B09730}"/>
              </a:ext>
            </a:extLst>
          </p:cNvPr>
          <p:cNvSpPr txBox="1"/>
          <p:nvPr/>
        </p:nvSpPr>
        <p:spPr>
          <a:xfrm>
            <a:off x="470471" y="2803093"/>
            <a:ext cx="7843068" cy="877163"/>
          </a:xfrm>
          <a:prstGeom prst="rect">
            <a:avLst/>
          </a:prstGeom>
          <a:noFill/>
        </p:spPr>
        <p:txBody>
          <a:bodyPr wrap="square" rtlCol="0">
            <a:spAutoFit/>
          </a:bodyPr>
          <a:lstStyle/>
          <a:p>
            <a:r>
              <a:rPr lang="en-GB" dirty="0"/>
              <a:t>In this practical, you will determine the concentration of Brilliant Blue FCF dye in a drink of unknown concentration.</a:t>
            </a:r>
          </a:p>
          <a:p>
            <a:endParaRPr lang="en-GB" dirty="0"/>
          </a:p>
        </p:txBody>
      </p:sp>
      <p:pic>
        <p:nvPicPr>
          <p:cNvPr id="8" name="Picture 7" descr="C:\Users\tlab-user\AppData\Local\Microsoft\Windows\INetCache\Content.MSO\4061505.tmp">
            <a:extLst>
              <a:ext uri="{FF2B5EF4-FFF2-40B4-BE49-F238E27FC236}">
                <a16:creationId xmlns:a16="http://schemas.microsoft.com/office/drawing/2014/main" id="{2821DBE1-83EC-42CB-91DD-DED1E44E5C0D}"/>
              </a:ext>
            </a:extLst>
          </p:cNvPr>
          <p:cNvPicPr/>
          <p:nvPr/>
        </p:nvPicPr>
        <p:blipFill rotWithShape="1">
          <a:blip r:embed="rId3">
            <a:extLst>
              <a:ext uri="{28A0092B-C50C-407E-A947-70E740481C1C}">
                <a14:useLocalDpi xmlns:a14="http://schemas.microsoft.com/office/drawing/2010/main" val="0"/>
              </a:ext>
            </a:extLst>
          </a:blip>
          <a:srcRect b="7698"/>
          <a:stretch/>
        </p:blipFill>
        <p:spPr bwMode="auto">
          <a:xfrm>
            <a:off x="3752334" y="3605884"/>
            <a:ext cx="4561205" cy="2040890"/>
          </a:xfrm>
          <a:prstGeom prst="rect">
            <a:avLst/>
          </a:prstGeom>
          <a:noFill/>
          <a:ln>
            <a:noFill/>
          </a:ln>
          <a:extLst>
            <a:ext uri="{53640926-AAD7-44D8-BBD7-CCE9431645EC}">
              <a14:shadowObscured xmlns:a14="http://schemas.microsoft.com/office/drawing/2010/main"/>
            </a:ext>
          </a:extLst>
        </p:spPr>
      </p:pic>
      <p:pic>
        <p:nvPicPr>
          <p:cNvPr id="9" name="Picture 2" descr="Brilliant Blue E133 powder lake pigment Food Colouring, Cosmetics, | eBay">
            <a:extLst>
              <a:ext uri="{FF2B5EF4-FFF2-40B4-BE49-F238E27FC236}">
                <a16:creationId xmlns:a16="http://schemas.microsoft.com/office/drawing/2014/main" id="{3B8905D0-41C5-4912-B7F4-1223562727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5575" y="3494341"/>
            <a:ext cx="2263976" cy="2263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321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6C81D01F-612B-48BD-83E0-0F8C6B4D85DB}"/>
              </a:ext>
            </a:extLst>
          </p:cNvPr>
          <p:cNvSpPr txBox="1">
            <a:spLocks/>
          </p:cNvSpPr>
          <p:nvPr/>
        </p:nvSpPr>
        <p:spPr>
          <a:xfrm>
            <a:off x="303777" y="1129765"/>
            <a:ext cx="8498150" cy="631658"/>
          </a:xfrm>
          <a:prstGeom prst="rect">
            <a:avLst/>
          </a:prstGeom>
        </p:spPr>
        <p:txBody>
          <a:bodyPr/>
          <a:lst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a:lstStyle>
          <a:p>
            <a:pPr marL="0" indent="0">
              <a:buNone/>
            </a:pPr>
            <a:r>
              <a:rPr lang="en-GB" sz="2800" dirty="0"/>
              <a:t>Beer-Lambert Law</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07A2AE3A-2A2D-4115-BFDA-7E8AC361FDE8}"/>
                  </a:ext>
                </a:extLst>
              </p:cNvPr>
              <p:cNvSpPr/>
              <p:nvPr/>
            </p:nvSpPr>
            <p:spPr>
              <a:xfrm>
                <a:off x="303777" y="2637321"/>
                <a:ext cx="5560043" cy="2619628"/>
              </a:xfrm>
              <a:prstGeom prst="rect">
                <a:avLst/>
              </a:prstGeom>
            </p:spPr>
            <p:txBody>
              <a:bodyPr wrap="square">
                <a:spAutoFit/>
              </a:bodyPr>
              <a:lstStyle/>
              <a:p>
                <a:pPr fontAlgn="base">
                  <a:lnSpc>
                    <a:spcPct val="115000"/>
                  </a:lnSpc>
                  <a:spcAft>
                    <a:spcPts val="0"/>
                  </a:spcAft>
                </a:pPr>
                <a:r>
                  <a:rPr lang="en-GB" sz="1800" dirty="0">
                    <a:latin typeface="FoundrySterling-Book" panose="00000400000000000000" pitchFamily="2" charset="0"/>
                    <a:ea typeface="Times New Roman" panose="02020603050405020304" pitchFamily="18" charset="0"/>
                    <a:cs typeface="Segoe UI" panose="020B0502040204020203" pitchFamily="34" charset="0"/>
                  </a:rPr>
                  <a:t>The </a:t>
                </a:r>
                <a:r>
                  <a:rPr lang="en-GB" sz="1800" b="1" dirty="0">
                    <a:effectLst/>
                    <a:latin typeface="FoundrySterling-Book" panose="00000400000000000000" pitchFamily="2" charset="0"/>
                    <a:ea typeface="Times New Roman" panose="02020603050405020304" pitchFamily="18" charset="0"/>
                    <a:cs typeface="Segoe UI" panose="020B0502040204020203" pitchFamily="34" charset="0"/>
                  </a:rPr>
                  <a:t>Beer Law</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states that: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𝐴</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𝜀</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𝑐𝑙</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oMath>
                  </m:oMathPara>
                </a14:m>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Where</a:t>
                </a:r>
              </a:p>
              <a:p>
                <a:pPr fontAlgn="base">
                  <a:lnSpc>
                    <a:spcPct val="115000"/>
                  </a:lnSpc>
                  <a:spcAft>
                    <a:spcPts val="0"/>
                  </a:spcAft>
                </a:pPr>
                <a:r>
                  <a:rPr lang="en-GB" sz="1800" i="1" dirty="0">
                    <a:effectLst/>
                    <a:latin typeface="Cambria Math" panose="02040503050406030204" pitchFamily="18" charset="0"/>
                    <a:ea typeface="Times New Roman" panose="02020603050405020304" pitchFamily="18" charset="0"/>
                    <a:cs typeface="Segoe UI" panose="020B0502040204020203" pitchFamily="34" charset="0"/>
                  </a:rPr>
                  <a:t>A </a:t>
                </a:r>
                <a:r>
                  <a:rPr lang="en-GB" sz="1800" dirty="0">
                    <a:effectLst/>
                    <a:latin typeface="Cambria Math" panose="02040503050406030204" pitchFamily="18" charset="0"/>
                    <a:ea typeface="Times New Roman" panose="02020603050405020304" pitchFamily="18" charset="0"/>
                    <a:cs typeface="Segoe UI" panose="020B0502040204020203" pitchFamily="34" charset="0"/>
                  </a:rPr>
                  <a:t>= </a:t>
                </a:r>
                <a:r>
                  <a:rPr lang="en-GB" sz="1800" dirty="0">
                    <a:effectLst/>
                    <a:ea typeface="Times New Roman" panose="02020603050405020304" pitchFamily="18" charset="0"/>
                    <a:cs typeface="Segoe UI" panose="020B0502040204020203" pitchFamily="34" charset="0"/>
                  </a:rPr>
                  <a:t>sample absorbance</a:t>
                </a:r>
                <a:endParaRPr lang="en-GB" sz="1800" i="1" dirty="0">
                  <a:effectLst/>
                  <a:ea typeface="Times New Roman" panose="02020603050405020304" pitchFamily="18" charset="0"/>
                  <a:cs typeface="Segoe UI" panose="020B0502040204020203" pitchFamily="34" charset="0"/>
                </a:endParaRP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𝑐</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concentration (normally in mol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𝑙</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path length (1 cm for standard cuvettes)</a:t>
                </a:r>
              </a:p>
              <a:p>
                <a:pPr fontAlgn="base">
                  <a:lnSpc>
                    <a:spcPct val="115000"/>
                  </a:lnSpc>
                  <a:spcAft>
                    <a:spcPts val="0"/>
                  </a:spcAft>
                </a:pPr>
                <a:r>
                  <a:rPr lang="en-GB" sz="1800" dirty="0">
                    <a:effectLst/>
                    <a:latin typeface="Symbol" panose="05050102010706020507" pitchFamily="18" charset="2"/>
                    <a:ea typeface="Times New Roman" panose="02020603050405020304" pitchFamily="18" charset="0"/>
                    <a:cs typeface="Cambria" panose="02040503050406030204" pitchFamily="18" charset="0"/>
                  </a:rPr>
                  <a:t>e </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absorption coefficient (normally in mol</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cm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07A2AE3A-2A2D-4115-BFDA-7E8AC361FDE8}"/>
                  </a:ext>
                </a:extLst>
              </p:cNvPr>
              <p:cNvSpPr>
                <a:spLocks noRot="1" noChangeAspect="1" noMove="1" noResize="1" noEditPoints="1" noAdjustHandles="1" noChangeArrowheads="1" noChangeShapeType="1" noTextEdit="1"/>
              </p:cNvSpPr>
              <p:nvPr/>
            </p:nvSpPr>
            <p:spPr>
              <a:xfrm>
                <a:off x="303777" y="2637321"/>
                <a:ext cx="5560043" cy="2619628"/>
              </a:xfrm>
              <a:prstGeom prst="rect">
                <a:avLst/>
              </a:prstGeom>
              <a:blipFill>
                <a:blip r:embed="rId2"/>
                <a:stretch>
                  <a:fillRect l="-987" t="-699" b="-2797"/>
                </a:stretch>
              </a:blipFill>
            </p:spPr>
            <p:txBody>
              <a:bodyPr/>
              <a:lstStyle/>
              <a:p>
                <a:r>
                  <a:rPr lang="en-GB">
                    <a:noFill/>
                  </a:rPr>
                  <a:t> </a:t>
                </a:r>
              </a:p>
            </p:txBody>
          </p:sp>
        </mc:Fallback>
      </mc:AlternateContent>
      <p:pic>
        <p:nvPicPr>
          <p:cNvPr id="6" name="Picture 5" descr="C:\Users\chem-hert5674\AppData\Local\Microsoft\Windows\INetCache\Content.MSO\F4E16B89.tmp">
            <a:extLst>
              <a:ext uri="{FF2B5EF4-FFF2-40B4-BE49-F238E27FC236}">
                <a16:creationId xmlns:a16="http://schemas.microsoft.com/office/drawing/2014/main" id="{8104D3CB-FF7F-4A05-93B1-269190879DE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63820" y="1595258"/>
            <a:ext cx="5420995" cy="4067810"/>
          </a:xfrm>
          <a:prstGeom prst="rect">
            <a:avLst/>
          </a:prstGeom>
          <a:noFill/>
          <a:ln>
            <a:noFill/>
          </a:ln>
        </p:spPr>
      </p:pic>
    </p:spTree>
    <p:extLst>
      <p:ext uri="{BB962C8B-B14F-4D97-AF65-F5344CB8AC3E}">
        <p14:creationId xmlns:p14="http://schemas.microsoft.com/office/powerpoint/2010/main" val="1359782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C51C20-182A-4642-9B5D-FBFE288C85EB}"/>
              </a:ext>
            </a:extLst>
          </p:cNvPr>
          <p:cNvSpPr>
            <a:spLocks noGrp="1"/>
          </p:cNvSpPr>
          <p:nvPr>
            <p:ph type="body" sz="quarter" idx="12"/>
          </p:nvPr>
        </p:nvSpPr>
        <p:spPr>
          <a:xfrm>
            <a:off x="1918524" y="975753"/>
            <a:ext cx="7688202" cy="914400"/>
          </a:xfrm>
        </p:spPr>
        <p:txBody>
          <a:bodyPr/>
          <a:lstStyle/>
          <a:p>
            <a:r>
              <a:rPr lang="en-GB" dirty="0"/>
              <a:t>Build the Lego® Spectrophotometer</a:t>
            </a:r>
          </a:p>
        </p:txBody>
      </p:sp>
      <p:pic>
        <p:nvPicPr>
          <p:cNvPr id="4" name="Picture 3">
            <a:extLst>
              <a:ext uri="{FF2B5EF4-FFF2-40B4-BE49-F238E27FC236}">
                <a16:creationId xmlns:a16="http://schemas.microsoft.com/office/drawing/2014/main" id="{B55BD0B7-C8EC-456D-9045-B2CB9531A188}"/>
              </a:ext>
            </a:extLst>
          </p:cNvPr>
          <p:cNvPicPr/>
          <p:nvPr/>
        </p:nvPicPr>
        <p:blipFill rotWithShape="1">
          <a:blip r:embed="rId2">
            <a:extLst>
              <a:ext uri="{28A0092B-C50C-407E-A947-70E740481C1C}">
                <a14:useLocalDpi xmlns:a14="http://schemas.microsoft.com/office/drawing/2010/main" val="0"/>
              </a:ext>
            </a:extLst>
          </a:blip>
          <a:srcRect l="12292" r="4375" b="16667"/>
          <a:stretch/>
        </p:blipFill>
        <p:spPr>
          <a:xfrm>
            <a:off x="3708400" y="1689100"/>
            <a:ext cx="4108450" cy="3105150"/>
          </a:xfrm>
          <a:prstGeom prst="rect">
            <a:avLst/>
          </a:prstGeom>
        </p:spPr>
      </p:pic>
      <p:sp>
        <p:nvSpPr>
          <p:cNvPr id="2" name="TextBox 1">
            <a:extLst>
              <a:ext uri="{FF2B5EF4-FFF2-40B4-BE49-F238E27FC236}">
                <a16:creationId xmlns:a16="http://schemas.microsoft.com/office/drawing/2014/main" id="{6AA6883D-658D-4566-AEC8-67497D822B3F}"/>
              </a:ext>
            </a:extLst>
          </p:cNvPr>
          <p:cNvSpPr txBox="1"/>
          <p:nvPr/>
        </p:nvSpPr>
        <p:spPr>
          <a:xfrm>
            <a:off x="1834150" y="5266957"/>
            <a:ext cx="7786747" cy="1138773"/>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GB" b="1" dirty="0"/>
              <a:t>Important! </a:t>
            </a:r>
          </a:p>
          <a:p>
            <a:pPr algn="ctr"/>
            <a:r>
              <a:rPr lang="en-GB" dirty="0"/>
              <a:t>1. Always use the resistor.</a:t>
            </a:r>
          </a:p>
          <a:p>
            <a:pPr algn="ctr"/>
            <a:r>
              <a:rPr lang="en-GB" dirty="0"/>
              <a:t>2. Before anything else: make sure LEDs are working and check which colour is which.</a:t>
            </a:r>
          </a:p>
          <a:p>
            <a:pPr algn="ctr"/>
            <a:r>
              <a:rPr lang="en-GB" dirty="0"/>
              <a:t>3. Once built, move immediately on to </a:t>
            </a:r>
            <a:r>
              <a:rPr lang="en-GB"/>
              <a:t>the experimental stage.</a:t>
            </a:r>
            <a:endParaRPr lang="en-GB" dirty="0"/>
          </a:p>
        </p:txBody>
      </p:sp>
    </p:spTree>
    <p:extLst>
      <p:ext uri="{BB962C8B-B14F-4D97-AF65-F5344CB8AC3E}">
        <p14:creationId xmlns:p14="http://schemas.microsoft.com/office/powerpoint/2010/main" val="20207816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2.0.2717"/>
  <p:tag name="SLIDO_PRESENTATION_ID" val="00000000-0000-0000-0000-000000000000"/>
  <p:tag name="SLIDO_EVENT_UUID" val="94cb91e5-5c44-4f31-8850-08f5913ba2fb"/>
  <p:tag name="SLIDO_EVENT_SECTION_UUID" val="165069fc-e072-4343-8f49-c2e0fb1a351b"/>
</p:tagLst>
</file>

<file path=ppt/theme/theme1.xml><?xml version="1.0" encoding="utf-8"?>
<a:theme xmlns:a="http://schemas.openxmlformats.org/drawingml/2006/main" name="Opening slide alterna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57E6DB29-9DAC-4C4D-B7D5-718210F78555}"/>
    </a:ext>
  </a:extLst>
</a:theme>
</file>

<file path=ppt/theme/theme2.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E0DE40E4-43CC-43B9-9310-01DDA4C72B54}"/>
    </a:ext>
  </a:extLst>
</a:theme>
</file>

<file path=ppt/theme/theme3.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livering Talks to School-age Groups - Template.potx" id="{1E0BECFE-40FB-4996-BBA3-9D54DCA3319E}" vid="{CD649514-AF3C-4CCE-B7F1-21513E3BCCD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FB01337A1598469D3DC166C95B51BF" ma:contentTypeVersion="4" ma:contentTypeDescription="Create a new document." ma:contentTypeScope="" ma:versionID="56de1970cba6859373642ab0bccd4508">
  <xsd:schema xmlns:xsd="http://www.w3.org/2001/XMLSchema" xmlns:xs="http://www.w3.org/2001/XMLSchema" xmlns:p="http://schemas.microsoft.com/office/2006/metadata/properties" xmlns:ns2="f77b6c26-d984-4b52-bf96-256a512286b9" targetNamespace="http://schemas.microsoft.com/office/2006/metadata/properties" ma:root="true" ma:fieldsID="ae4ae685be4a860e91daaa623f9e02f5" ns2:_="">
    <xsd:import namespace="f77b6c26-d984-4b52-bf96-256a512286b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7b6c26-d984-4b52-bf96-256a512286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0920F4-3D67-4914-8FF3-162454E896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7b6c26-d984-4b52-bf96-256a512286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5096E1-1E03-43AC-949A-1873257123D2}">
  <ds:schemaRefs>
    <ds:schemaRef ds:uri="http://schemas.microsoft.com/sharepoint/v3/contenttype/forms"/>
  </ds:schemaRefs>
</ds:datastoreItem>
</file>

<file path=customXml/itemProps3.xml><?xml version="1.0" encoding="utf-8"?>
<ds:datastoreItem xmlns:ds="http://schemas.openxmlformats.org/officeDocument/2006/customXml" ds:itemID="{7F758D74-CF7D-48BC-91E3-CEEB9A60D06F}">
  <ds:schemaRefs>
    <ds:schemaRef ds:uri="http://purl.org/dc/elements/1.1/"/>
    <ds:schemaRef ds:uri="http://schemas.microsoft.com/office/infopath/2007/PartnerControls"/>
    <ds:schemaRef ds:uri="http://schemas.microsoft.com/office/2006/metadata/properties"/>
    <ds:schemaRef ds:uri="http://purl.org/dc/terms/"/>
    <ds:schemaRef ds:uri="f77b6c26-d984-4b52-bf96-256a512286b9"/>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Introducing DPhils - Template2</Template>
  <TotalTime>5690</TotalTime>
  <Words>627</Words>
  <Application>Microsoft Office PowerPoint</Application>
  <PresentationFormat>Custom</PresentationFormat>
  <Paragraphs>63</Paragraphs>
  <Slides>11</Slides>
  <Notes>9</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Cambria Math</vt:lpstr>
      <vt:lpstr>FoundrySterling-Bold</vt:lpstr>
      <vt:lpstr>FoundrySterling-Book</vt:lpstr>
      <vt:lpstr>Symbol</vt:lpstr>
      <vt:lpstr>Opening slide alternative</vt:lpstr>
      <vt:lpstr>Text slide</vt:lpstr>
      <vt:lpstr>Text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Saskia O'Sullivan</dc:creator>
  <cp:lastModifiedBy>Saskia O'Sullivan</cp:lastModifiedBy>
  <cp:revision>42</cp:revision>
  <cp:lastPrinted>2022-05-10T06:27:40Z</cp:lastPrinted>
  <dcterms:created xsi:type="dcterms:W3CDTF">2020-06-17T13:31:58Z</dcterms:created>
  <dcterms:modified xsi:type="dcterms:W3CDTF">2023-09-13T10:36:34Z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0x010100C3FB01337A1598469D3DC166C95B51BF</vt:lpwstr>
  </property>
  <property fmtid="{D5CDD505-2E9C-101B-9397-08002B2CF9AE}" pid="3" name="SlidoAppVersion">
    <vt:lpwstr>1.2.0.2717</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ies>
</file>